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0" r:id="rId3"/>
    <p:sldId id="269" r:id="rId4"/>
    <p:sldId id="302" r:id="rId5"/>
    <p:sldId id="339" r:id="rId6"/>
    <p:sldId id="340" r:id="rId7"/>
    <p:sldId id="341" r:id="rId8"/>
    <p:sldId id="303" r:id="rId9"/>
    <p:sldId id="275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33" r:id="rId18"/>
    <p:sldId id="304" r:id="rId19"/>
    <p:sldId id="308" r:id="rId20"/>
    <p:sldId id="315" r:id="rId21"/>
    <p:sldId id="317" r:id="rId22"/>
    <p:sldId id="318" r:id="rId23"/>
    <p:sldId id="320" r:id="rId24"/>
    <p:sldId id="321" r:id="rId25"/>
    <p:sldId id="322" r:id="rId26"/>
    <p:sldId id="323" r:id="rId27"/>
    <p:sldId id="324" r:id="rId28"/>
    <p:sldId id="344" r:id="rId29"/>
    <p:sldId id="342" r:id="rId30"/>
    <p:sldId id="343" r:id="rId31"/>
    <p:sldId id="332" r:id="rId32"/>
    <p:sldId id="334" r:id="rId33"/>
    <p:sldId id="309" r:id="rId34"/>
    <p:sldId id="335" r:id="rId35"/>
    <p:sldId id="338" r:id="rId36"/>
    <p:sldId id="336" r:id="rId37"/>
    <p:sldId id="33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4ADDB"/>
    <a:srgbClr val="0D9DD4"/>
    <a:srgbClr val="0E9ED5"/>
    <a:srgbClr val="FFC000"/>
    <a:srgbClr val="FFFFFF"/>
    <a:srgbClr val="E6E6E6"/>
    <a:srgbClr val="002942"/>
    <a:srgbClr val="F08080"/>
    <a:srgbClr val="61616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7430" autoAdjust="0"/>
  </p:normalViewPr>
  <p:slideViewPr>
    <p:cSldViewPr snapToGrid="0" showGuides="1">
      <p:cViewPr varScale="1">
        <p:scale>
          <a:sx n="113" d="100"/>
          <a:sy n="113" d="100"/>
        </p:scale>
        <p:origin x="48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5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2023-12-26 Tue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2023-12-26 Tue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2023-12-26 Tue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dia.or.kr/upload/4/e69e99ca180c709fa8f29b190a140030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632827" y="1967808"/>
            <a:ext cx="10926347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Olist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seller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컨설팅</a:t>
            </a:r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49229" y="363034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61D2F9-3872-7886-EB5A-A2C9B4B3F6A7}"/>
              </a:ext>
            </a:extLst>
          </p:cNvPr>
          <p:cNvSpPr txBox="1"/>
          <p:nvPr/>
        </p:nvSpPr>
        <p:spPr>
          <a:xfrm>
            <a:off x="3012181" y="4163741"/>
            <a:ext cx="6167638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seller</a:t>
            </a:r>
            <a:r>
              <a:rPr lang="ko-KR" altLang="en-US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매출 증대 방안 모색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6E6B39-665D-5D5B-169B-5EC742FFF93C}"/>
              </a:ext>
            </a:extLst>
          </p:cNvPr>
          <p:cNvSpPr txBox="1"/>
          <p:nvPr/>
        </p:nvSpPr>
        <p:spPr>
          <a:xfrm>
            <a:off x="159068" y="6360721"/>
            <a:ext cx="7522224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  김 로 미   김 상 윤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 라   장 현 준 </a:t>
            </a:r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D59300-8E0C-2B61-8EBF-AD1A23D66120}"/>
              </a:ext>
            </a:extLst>
          </p:cNvPr>
          <p:cNvSpPr txBox="1"/>
          <p:nvPr/>
        </p:nvSpPr>
        <p:spPr>
          <a:xfrm>
            <a:off x="602465" y="746634"/>
            <a:ext cx="5931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평점이 매출에 미치는 영향력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58E2ED-E2C4-E91D-6E01-5A78025CC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78"/>
          <a:stretch/>
        </p:blipFill>
        <p:spPr>
          <a:xfrm>
            <a:off x="1276350" y="2013347"/>
            <a:ext cx="9639300" cy="2400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0B316-D033-3E64-18E2-E66C3DE2203C}"/>
              </a:ext>
            </a:extLst>
          </p:cNvPr>
          <p:cNvSpPr txBox="1"/>
          <p:nvPr/>
        </p:nvSpPr>
        <p:spPr>
          <a:xfrm>
            <a:off x="1348991" y="4443154"/>
            <a:ext cx="66268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출처</a:t>
            </a:r>
            <a:r>
              <a:rPr lang="en-US" altLang="ko-KR" sz="1500" dirty="0"/>
              <a:t>) </a:t>
            </a:r>
            <a:r>
              <a:rPr lang="en-US" altLang="ko-KR" sz="1500" dirty="0">
                <a:effectLst/>
                <a:hlinkClick r:id="rId3"/>
              </a:rPr>
              <a:t>http://www.kodia.or.kr/upload/4/e69e99ca180c709fa8f29b190a140030.pdf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E71B4-1017-0219-3168-6091107A69BC}"/>
              </a:ext>
            </a:extLst>
          </p:cNvPr>
          <p:cNvSpPr txBox="1"/>
          <p:nvPr/>
        </p:nvSpPr>
        <p:spPr>
          <a:xfrm>
            <a:off x="2915445" y="5461687"/>
            <a:ext cx="66287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점수 향상이 매출에 긍정적인 영향을 줌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38A4B6D-68D4-8801-C04E-7F1628303460}"/>
              </a:ext>
            </a:extLst>
          </p:cNvPr>
          <p:cNvCxnSpPr>
            <a:cxnSpLocks/>
          </p:cNvCxnSpPr>
          <p:nvPr/>
        </p:nvCxnSpPr>
        <p:spPr>
          <a:xfrm>
            <a:off x="440266" y="8558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B6844B-2560-21EF-917F-09C31F108665}"/>
              </a:ext>
            </a:extLst>
          </p:cNvPr>
          <p:cNvSpPr txBox="1"/>
          <p:nvPr/>
        </p:nvSpPr>
        <p:spPr>
          <a:xfrm>
            <a:off x="331129" y="391364"/>
            <a:ext cx="378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배송과 관련된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점수 제고 방안</a:t>
            </a:r>
          </a:p>
        </p:txBody>
      </p:sp>
    </p:spTree>
    <p:extLst>
      <p:ext uri="{BB962C8B-B14F-4D97-AF65-F5344CB8AC3E}">
        <p14:creationId xmlns:p14="http://schemas.microsoft.com/office/powerpoint/2010/main" val="384224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F71AD3C-B394-412D-F2A1-5F88F59DF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" b="8355"/>
          <a:stretch/>
        </p:blipFill>
        <p:spPr>
          <a:xfrm>
            <a:off x="984887" y="1671875"/>
            <a:ext cx="4995169" cy="46723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8C84BE-D53C-9EF0-A950-6CBF51F6727E}"/>
              </a:ext>
            </a:extLst>
          </p:cNvPr>
          <p:cNvSpPr txBox="1"/>
          <p:nvPr/>
        </p:nvSpPr>
        <p:spPr>
          <a:xfrm>
            <a:off x="7060098" y="3645889"/>
            <a:ext cx="4259499" cy="72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주문들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(97.0%)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배송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(취소비율은 0.6%)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EEB0C-37E1-FA33-A087-7EC8249D6C3E}"/>
              </a:ext>
            </a:extLst>
          </p:cNvPr>
          <p:cNvSpPr txBox="1"/>
          <p:nvPr/>
        </p:nvSpPr>
        <p:spPr>
          <a:xfrm>
            <a:off x="602465" y="746634"/>
            <a:ext cx="3010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Olist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배송 현황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1542A9-B634-908B-AA00-5CCA9F0A4357}"/>
              </a:ext>
            </a:extLst>
          </p:cNvPr>
          <p:cNvCxnSpPr>
            <a:cxnSpLocks/>
          </p:cNvCxnSpPr>
          <p:nvPr/>
        </p:nvCxnSpPr>
        <p:spPr>
          <a:xfrm>
            <a:off x="440266" y="8558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66EEE-39C3-718D-6152-6696FAE5209F}"/>
              </a:ext>
            </a:extLst>
          </p:cNvPr>
          <p:cNvSpPr txBox="1"/>
          <p:nvPr/>
        </p:nvSpPr>
        <p:spPr>
          <a:xfrm>
            <a:off x="331129" y="391364"/>
            <a:ext cx="378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배송과 관련된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점수 제고 방안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34256B-3BB2-71E3-E47D-B4D37172F8F2}"/>
              </a:ext>
            </a:extLst>
          </p:cNvPr>
          <p:cNvSpPr/>
          <p:nvPr/>
        </p:nvSpPr>
        <p:spPr>
          <a:xfrm>
            <a:off x="4033894" y="4875785"/>
            <a:ext cx="586232" cy="3696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D6B5E-3CF9-4B7F-14B7-DAA2775864D0}"/>
              </a:ext>
            </a:extLst>
          </p:cNvPr>
          <p:cNvSpPr txBox="1"/>
          <p:nvPr/>
        </p:nvSpPr>
        <p:spPr>
          <a:xfrm>
            <a:off x="5227354" y="5060619"/>
            <a:ext cx="9492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97% </a:t>
            </a:r>
            <a:endParaRPr lang="ko-KR" altLang="ko-KR" sz="25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83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A10442-DB0D-7271-D18D-689D85640B06}"/>
              </a:ext>
            </a:extLst>
          </p:cNvPr>
          <p:cNvSpPr txBox="1"/>
          <p:nvPr/>
        </p:nvSpPr>
        <p:spPr>
          <a:xfrm>
            <a:off x="7057911" y="3826946"/>
            <a:ext cx="4398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소비자와 셀러의 지역이 같을 때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36.2%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소비자와 셀러의 지역이 다를 때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: 63.8%</a:t>
            </a:r>
            <a:endParaRPr lang="ko-KR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550464-0407-F375-2D4F-2BF61D9FA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3"/>
          <a:stretch/>
        </p:blipFill>
        <p:spPr>
          <a:xfrm>
            <a:off x="984887" y="1587388"/>
            <a:ext cx="4995169" cy="46716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41218E-300E-2B5F-373C-E32DC7B12115}"/>
              </a:ext>
            </a:extLst>
          </p:cNvPr>
          <p:cNvSpPr txBox="1"/>
          <p:nvPr/>
        </p:nvSpPr>
        <p:spPr>
          <a:xfrm>
            <a:off x="602465" y="746634"/>
            <a:ext cx="6563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소비자와 셀러의 지역 차이에 따른 분포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611EE1F-B0D7-D806-47C7-EBF542452ED6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B41C52-41A6-4C6D-7646-E630D657CF34}"/>
              </a:ext>
            </a:extLst>
          </p:cNvPr>
          <p:cNvSpPr txBox="1"/>
          <p:nvPr/>
        </p:nvSpPr>
        <p:spPr>
          <a:xfrm>
            <a:off x="331129" y="391364"/>
            <a:ext cx="378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배송과 관련된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점수 제고 방안</a:t>
            </a:r>
          </a:p>
        </p:txBody>
      </p:sp>
    </p:spTree>
    <p:extLst>
      <p:ext uri="{BB962C8B-B14F-4D97-AF65-F5344CB8AC3E}">
        <p14:creationId xmlns:p14="http://schemas.microsoft.com/office/powerpoint/2010/main" val="47260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A10442-DB0D-7271-D18D-689D85640B06}"/>
              </a:ext>
            </a:extLst>
          </p:cNvPr>
          <p:cNvSpPr txBox="1"/>
          <p:nvPr/>
        </p:nvSpPr>
        <p:spPr>
          <a:xfrm>
            <a:off x="987698" y="145664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 지역과 셀러 지역 같을 때</a:t>
            </a:r>
            <a:endParaRPr lang="ko-KR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F420DB-25B8-15AE-6EF1-0C69967C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675" y="2012760"/>
            <a:ext cx="6878277" cy="4684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78E958-8638-1C4D-790B-878BE68B8941}"/>
              </a:ext>
            </a:extLst>
          </p:cNvPr>
          <p:cNvSpPr txBox="1"/>
          <p:nvPr/>
        </p:nvSpPr>
        <p:spPr>
          <a:xfrm>
            <a:off x="602465" y="746634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지역을 고려한 배송일 별 리뷰 점수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2B1AABC-1FF3-A14A-E321-3C4297609661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B8943B-C2E7-C178-DA6B-F652D772B4AC}"/>
              </a:ext>
            </a:extLst>
          </p:cNvPr>
          <p:cNvSpPr txBox="1"/>
          <p:nvPr/>
        </p:nvSpPr>
        <p:spPr>
          <a:xfrm>
            <a:off x="331129" y="391364"/>
            <a:ext cx="378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배송과 관련된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점수 제고 방안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2DB06B-751C-2D81-71E7-6EFE70ECC320}"/>
              </a:ext>
            </a:extLst>
          </p:cNvPr>
          <p:cNvCxnSpPr>
            <a:cxnSpLocks/>
          </p:cNvCxnSpPr>
          <p:nvPr/>
        </p:nvCxnSpPr>
        <p:spPr>
          <a:xfrm>
            <a:off x="5207267" y="3276423"/>
            <a:ext cx="0" cy="310215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D3D5ABF-1FC3-A357-4969-DC91F94821C6}"/>
              </a:ext>
            </a:extLst>
          </p:cNvPr>
          <p:cNvCxnSpPr>
            <a:cxnSpLocks/>
          </p:cNvCxnSpPr>
          <p:nvPr/>
        </p:nvCxnSpPr>
        <p:spPr>
          <a:xfrm>
            <a:off x="5207267" y="3276423"/>
            <a:ext cx="408271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ABF8DD-7B94-2106-1002-937D84ED1691}"/>
              </a:ext>
            </a:extLst>
          </p:cNvPr>
          <p:cNvSpPr txBox="1"/>
          <p:nvPr/>
        </p:nvSpPr>
        <p:spPr>
          <a:xfrm>
            <a:off x="4790414" y="2762149"/>
            <a:ext cx="833705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62704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A10442-DB0D-7271-D18D-689D85640B06}"/>
              </a:ext>
            </a:extLst>
          </p:cNvPr>
          <p:cNvSpPr txBox="1"/>
          <p:nvPr/>
        </p:nvSpPr>
        <p:spPr>
          <a:xfrm>
            <a:off x="987698" y="1456641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 지역과 셀러 지역 다를 때</a:t>
            </a:r>
            <a:endParaRPr lang="ko-KR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8E958-8638-1C4D-790B-878BE68B8941}"/>
              </a:ext>
            </a:extLst>
          </p:cNvPr>
          <p:cNvSpPr txBox="1"/>
          <p:nvPr/>
        </p:nvSpPr>
        <p:spPr>
          <a:xfrm>
            <a:off x="602465" y="746634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지역을 고려한 배송일 별 리뷰 점수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FE3CDE-22E5-B482-C71B-7AE6C5D6E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861" y="2012760"/>
            <a:ext cx="6878277" cy="468410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D9439E4-CB77-FD4C-58AF-85117F20327C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2725B3-3CDF-DF86-5A20-E402FA495C4E}"/>
              </a:ext>
            </a:extLst>
          </p:cNvPr>
          <p:cNvSpPr txBox="1"/>
          <p:nvPr/>
        </p:nvSpPr>
        <p:spPr>
          <a:xfrm>
            <a:off x="331129" y="391364"/>
            <a:ext cx="378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배송과 관련된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점수 제고 방안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8F3648-6DF1-FC9E-4F6B-DF90FB7DBEC5}"/>
              </a:ext>
            </a:extLst>
          </p:cNvPr>
          <p:cNvCxnSpPr>
            <a:cxnSpLocks/>
          </p:cNvCxnSpPr>
          <p:nvPr/>
        </p:nvCxnSpPr>
        <p:spPr>
          <a:xfrm>
            <a:off x="6144125" y="3301463"/>
            <a:ext cx="0" cy="309866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57E735-B0E0-DD96-5661-7F7AB1D6BC34}"/>
              </a:ext>
            </a:extLst>
          </p:cNvPr>
          <p:cNvCxnSpPr>
            <a:cxnSpLocks/>
          </p:cNvCxnSpPr>
          <p:nvPr/>
        </p:nvCxnSpPr>
        <p:spPr>
          <a:xfrm>
            <a:off x="6144125" y="3301463"/>
            <a:ext cx="304432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B1D114-4AA2-CAB1-744E-367A27FA80E9}"/>
              </a:ext>
            </a:extLst>
          </p:cNvPr>
          <p:cNvSpPr txBox="1"/>
          <p:nvPr/>
        </p:nvSpPr>
        <p:spPr>
          <a:xfrm>
            <a:off x="5727272" y="2763244"/>
            <a:ext cx="833705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226595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78E958-8638-1C4D-790B-878BE68B8941}"/>
              </a:ext>
            </a:extLst>
          </p:cNvPr>
          <p:cNvSpPr txBox="1"/>
          <p:nvPr/>
        </p:nvSpPr>
        <p:spPr>
          <a:xfrm>
            <a:off x="602465" y="746634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배송예정일 초과 여부 별 리뷰 점수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DB0245-EF59-FDBD-0272-D87DB10FC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12"/>
          <a:stretch/>
        </p:blipFill>
        <p:spPr>
          <a:xfrm>
            <a:off x="3732229" y="1513459"/>
            <a:ext cx="4995169" cy="4847906"/>
          </a:xfrm>
          <a:prstGeom prst="rect">
            <a:avLst/>
          </a:prstGeom>
        </p:spPr>
      </p:pic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17863BB4-DC6C-0EF5-3F30-A05920E13909}"/>
              </a:ext>
            </a:extLst>
          </p:cNvPr>
          <p:cNvSpPr/>
          <p:nvPr/>
        </p:nvSpPr>
        <p:spPr>
          <a:xfrm>
            <a:off x="7305575" y="6139984"/>
            <a:ext cx="192505" cy="231006"/>
          </a:xfrm>
          <a:prstGeom prst="chevron">
            <a:avLst/>
          </a:prstGeom>
          <a:solidFill>
            <a:srgbClr val="87CE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45B2C002-4386-C069-D0E1-0FD019EEA0FE}"/>
              </a:ext>
            </a:extLst>
          </p:cNvPr>
          <p:cNvSpPr/>
          <p:nvPr/>
        </p:nvSpPr>
        <p:spPr>
          <a:xfrm rot="10800000">
            <a:off x="5128661" y="1949788"/>
            <a:ext cx="192505" cy="231006"/>
          </a:xfrm>
          <a:prstGeom prst="chevron">
            <a:avLst/>
          </a:pr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3A18DFD7-2B6E-42EF-3215-DDAEBC20DED5}"/>
              </a:ext>
            </a:extLst>
          </p:cNvPr>
          <p:cNvSpPr/>
          <p:nvPr/>
        </p:nvSpPr>
        <p:spPr>
          <a:xfrm>
            <a:off x="7498080" y="6139984"/>
            <a:ext cx="192505" cy="231006"/>
          </a:xfrm>
          <a:prstGeom prst="chevron">
            <a:avLst/>
          </a:prstGeom>
          <a:solidFill>
            <a:srgbClr val="87CE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350B2201-0730-2CE6-83B6-19BC0D74556A}"/>
              </a:ext>
            </a:extLst>
          </p:cNvPr>
          <p:cNvSpPr/>
          <p:nvPr/>
        </p:nvSpPr>
        <p:spPr>
          <a:xfrm rot="10800000">
            <a:off x="4936156" y="1949788"/>
            <a:ext cx="192505" cy="231006"/>
          </a:xfrm>
          <a:prstGeom prst="chevron">
            <a:avLst/>
          </a:pr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D4D37D-D15D-FC5E-6C3E-3A0D5ADC30E0}"/>
              </a:ext>
            </a:extLst>
          </p:cNvPr>
          <p:cNvSpPr txBox="1"/>
          <p:nvPr/>
        </p:nvSpPr>
        <p:spPr>
          <a:xfrm>
            <a:off x="7883090" y="6018072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4.21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38627F-4917-211C-82D7-3E35CB759824}"/>
              </a:ext>
            </a:extLst>
          </p:cNvPr>
          <p:cNvSpPr txBox="1"/>
          <p:nvPr/>
        </p:nvSpPr>
        <p:spPr>
          <a:xfrm>
            <a:off x="3518361" y="1851750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2.45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96741C-FD5A-71EB-CB96-B3430C57E8F1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44B9DC-3574-7C47-ABA4-EF529A955DB9}"/>
              </a:ext>
            </a:extLst>
          </p:cNvPr>
          <p:cNvSpPr txBox="1"/>
          <p:nvPr/>
        </p:nvSpPr>
        <p:spPr>
          <a:xfrm>
            <a:off x="331129" y="391364"/>
            <a:ext cx="378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배송과 관련된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점수 제고 방안</a:t>
            </a:r>
          </a:p>
        </p:txBody>
      </p:sp>
    </p:spTree>
    <p:extLst>
      <p:ext uri="{BB962C8B-B14F-4D97-AF65-F5344CB8AC3E}">
        <p14:creationId xmlns:p14="http://schemas.microsoft.com/office/powerpoint/2010/main" val="2343794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78E958-8638-1C4D-790B-878BE68B8941}"/>
              </a:ext>
            </a:extLst>
          </p:cNvPr>
          <p:cNvSpPr txBox="1"/>
          <p:nvPr/>
        </p:nvSpPr>
        <p:spPr>
          <a:xfrm>
            <a:off x="602465" y="746634"/>
            <a:ext cx="7893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배송예정일 초과 시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지연 일수에 따른 리뷰 점수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D54ADD-064F-0C98-D994-D79412AD6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4" y="2005909"/>
            <a:ext cx="7570273" cy="3981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59D69-EA3E-7436-3DF1-683CF216F3EE}"/>
              </a:ext>
            </a:extLst>
          </p:cNvPr>
          <p:cNvSpPr txBox="1"/>
          <p:nvPr/>
        </p:nvSpPr>
        <p:spPr>
          <a:xfrm>
            <a:off x="331129" y="391364"/>
            <a:ext cx="378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배송과 관련된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점수 제고 방안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7869EA-072E-7D74-2532-608943C7EAA1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07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158B75F-3C92-FDF5-215B-8BDCDDFA461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9FCEDB-89BF-20FB-0FFC-A3E4C8D052F8}"/>
              </a:ext>
            </a:extLst>
          </p:cNvPr>
          <p:cNvSpPr txBox="1"/>
          <p:nvPr/>
        </p:nvSpPr>
        <p:spPr>
          <a:xfrm>
            <a:off x="1059087" y="390291"/>
            <a:ext cx="774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CF7C8-FC98-B40F-4BFB-BBDB7F299FCB}"/>
              </a:ext>
            </a:extLst>
          </p:cNvPr>
          <p:cNvSpPr txBox="1"/>
          <p:nvPr/>
        </p:nvSpPr>
        <p:spPr>
          <a:xfrm>
            <a:off x="1779156" y="423744"/>
            <a:ext cx="7148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배송과 관련된 리뷰 점수 제고 방안 요약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C1DE6-7F3C-B637-372D-832F20EC3F5E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F689D4-CD39-0053-9604-0BF8FB182C95}"/>
              </a:ext>
            </a:extLst>
          </p:cNvPr>
          <p:cNvSpPr/>
          <p:nvPr/>
        </p:nvSpPr>
        <p:spPr>
          <a:xfrm>
            <a:off x="707535" y="1312369"/>
            <a:ext cx="10794979" cy="49821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42FCEF2-83B5-CEAB-56A0-BBE6239E2E0D}"/>
              </a:ext>
            </a:extLst>
          </p:cNvPr>
          <p:cNvSpPr/>
          <p:nvPr/>
        </p:nvSpPr>
        <p:spPr>
          <a:xfrm>
            <a:off x="1059087" y="1535889"/>
            <a:ext cx="4827600" cy="4509311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CD110E-86A7-EC34-9E9B-5034A11114DD}"/>
              </a:ext>
            </a:extLst>
          </p:cNvPr>
          <p:cNvSpPr txBox="1"/>
          <p:nvPr/>
        </p:nvSpPr>
        <p:spPr>
          <a:xfrm>
            <a:off x="1511944" y="2516068"/>
            <a:ext cx="3830854" cy="3235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지역일 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고객들의 배송일에 대한 민감도 높음 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지역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셀러들은 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이내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완료할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것 권장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지역일 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고객들의 배송일에 대한 민감도 낮음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br>
              <a:rPr lang="en-US" altLang="ko-KR" sz="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지역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셀러들은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이내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완료할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것 권장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CE17C9-7547-4292-B384-73F5FF3A6151}"/>
              </a:ext>
            </a:extLst>
          </p:cNvPr>
          <p:cNvSpPr/>
          <p:nvPr/>
        </p:nvSpPr>
        <p:spPr>
          <a:xfrm>
            <a:off x="6305315" y="1535889"/>
            <a:ext cx="4828673" cy="4509311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2BD13-C602-16C1-0EBB-5A898C73D7C2}"/>
              </a:ext>
            </a:extLst>
          </p:cNvPr>
          <p:cNvSpPr txBox="1"/>
          <p:nvPr/>
        </p:nvSpPr>
        <p:spPr>
          <a:xfrm>
            <a:off x="6759245" y="2516728"/>
            <a:ext cx="3920811" cy="2718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배송일이 예정일보다 초과되면 하루만 지나도 평균 리뷰점수가 급격하게 하락함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배송일이 초과된 제품의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seller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 대상으로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배송예정일을 넉넉하게 설정하여 배송일이 예정일을 넘지 않도록 주의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1C07D-97DC-6D84-C68B-B5EE87263E50}"/>
              </a:ext>
            </a:extLst>
          </p:cNvPr>
          <p:cNvSpPr txBox="1"/>
          <p:nvPr/>
        </p:nvSpPr>
        <p:spPr>
          <a:xfrm>
            <a:off x="1557460" y="1782009"/>
            <a:ext cx="3830854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배송일 관련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3ADA0-3C3D-ABFC-3682-107DD70E8607}"/>
              </a:ext>
            </a:extLst>
          </p:cNvPr>
          <p:cNvSpPr txBox="1"/>
          <p:nvPr/>
        </p:nvSpPr>
        <p:spPr>
          <a:xfrm>
            <a:off x="6803686" y="1782009"/>
            <a:ext cx="3830854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배송예정일 설정 관련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54F5F-D0BC-6087-9843-6DEEC993CFBC}"/>
              </a:ext>
            </a:extLst>
          </p:cNvPr>
          <p:cNvSpPr txBox="1"/>
          <p:nvPr/>
        </p:nvSpPr>
        <p:spPr>
          <a:xfrm>
            <a:off x="1511944" y="1214620"/>
            <a:ext cx="524499" cy="59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511359-187C-2600-ED66-8A7F487E19A6}"/>
              </a:ext>
            </a:extLst>
          </p:cNvPr>
          <p:cNvSpPr txBox="1"/>
          <p:nvPr/>
        </p:nvSpPr>
        <p:spPr>
          <a:xfrm>
            <a:off x="6803686" y="1225129"/>
            <a:ext cx="524499" cy="59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100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1580981" y="4557356"/>
            <a:ext cx="9030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신용카드를 통한 판매욕구 증진 방안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3997741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4145377" y="1806911"/>
            <a:ext cx="38640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00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0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12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D59300-8E0C-2B61-8EBF-AD1A23D66120}"/>
              </a:ext>
            </a:extLst>
          </p:cNvPr>
          <p:cNvSpPr txBox="1"/>
          <p:nvPr/>
        </p:nvSpPr>
        <p:spPr>
          <a:xfrm>
            <a:off x="602465" y="746634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 수단 파악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11E0AD-0E81-3022-2C23-9FF38D97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32" y="1942558"/>
            <a:ext cx="5570018" cy="4258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0922A8-0D98-D9E3-20F9-A4F2E0AEEC34}"/>
              </a:ext>
            </a:extLst>
          </p:cNvPr>
          <p:cNvSpPr txBox="1"/>
          <p:nvPr/>
        </p:nvSpPr>
        <p:spPr>
          <a:xfrm>
            <a:off x="6830232" y="3702364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 수단 중 신용카드의 선호도가 가장 높음</a:t>
            </a:r>
            <a:endParaRPr kumimoji="0" lang="ko-KR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94F623-487F-AA01-70C0-23C00DDFC393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신용카드를 통한 판매욕구 증진 방안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D2CA651-97D0-56FA-BE15-5DB68CC7B689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0E4B1E-DA3D-0596-E074-16FF8ECA2038}"/>
              </a:ext>
            </a:extLst>
          </p:cNvPr>
          <p:cNvSpPr/>
          <p:nvPr/>
        </p:nvSpPr>
        <p:spPr>
          <a:xfrm>
            <a:off x="1589423" y="2191958"/>
            <a:ext cx="1047589" cy="3599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536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DFB0D2-2008-0752-D787-B486301C547F}"/>
              </a:ext>
            </a:extLst>
          </p:cNvPr>
          <p:cNvGrpSpPr/>
          <p:nvPr/>
        </p:nvGrpSpPr>
        <p:grpSpPr>
          <a:xfrm>
            <a:off x="455797" y="2459434"/>
            <a:ext cx="2502161" cy="2396331"/>
            <a:chOff x="3973795" y="1022198"/>
            <a:chExt cx="3954724" cy="378745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FE071B4-E666-5863-F1BC-B8FF9A001C6F}"/>
                </a:ext>
              </a:extLst>
            </p:cNvPr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B2AF064-C3F9-2FDF-F3A7-F19FB545A540}"/>
                </a:ext>
              </a:extLst>
            </p:cNvPr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A12F136-E189-0BB4-3E33-68FB2400AF6B}"/>
              </a:ext>
            </a:extLst>
          </p:cNvPr>
          <p:cNvCxnSpPr/>
          <p:nvPr/>
        </p:nvCxnSpPr>
        <p:spPr>
          <a:xfrm>
            <a:off x="1533461" y="2252911"/>
            <a:ext cx="30966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9E4F244A-D3DE-F32D-201C-9EBD5B28D760}"/>
              </a:ext>
            </a:extLst>
          </p:cNvPr>
          <p:cNvGrpSpPr/>
          <p:nvPr/>
        </p:nvGrpSpPr>
        <p:grpSpPr>
          <a:xfrm>
            <a:off x="3386223" y="2459434"/>
            <a:ext cx="2502161" cy="2396331"/>
            <a:chOff x="3973795" y="1022198"/>
            <a:chExt cx="3954724" cy="378745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3A3D55F-2302-88E6-169E-D28D10EA0F29}"/>
                </a:ext>
              </a:extLst>
            </p:cNvPr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9018E84-A856-D907-1F7C-C44AFB569302}"/>
                </a:ext>
              </a:extLst>
            </p:cNvPr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5653C1-C73F-7696-6158-EE2907AE0103}"/>
              </a:ext>
            </a:extLst>
          </p:cNvPr>
          <p:cNvGrpSpPr/>
          <p:nvPr/>
        </p:nvGrpSpPr>
        <p:grpSpPr>
          <a:xfrm>
            <a:off x="6489410" y="2459434"/>
            <a:ext cx="2502161" cy="2396331"/>
            <a:chOff x="3973795" y="1022198"/>
            <a:chExt cx="3954724" cy="378745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13DCF43-4353-E4D8-7AC4-7EC9C607E810}"/>
                </a:ext>
              </a:extLst>
            </p:cNvPr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8C1934D-78BA-3ADC-AA24-1EF71AB41DFC}"/>
                </a:ext>
              </a:extLst>
            </p:cNvPr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95F470-A5C4-9AAA-BADD-2B781569A44C}"/>
              </a:ext>
            </a:extLst>
          </p:cNvPr>
          <p:cNvGrpSpPr/>
          <p:nvPr/>
        </p:nvGrpSpPr>
        <p:grpSpPr>
          <a:xfrm>
            <a:off x="9247076" y="2459434"/>
            <a:ext cx="2502161" cy="2396331"/>
            <a:chOff x="3973795" y="1022198"/>
            <a:chExt cx="3954724" cy="378745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43843CA-20E2-4F5B-B12C-D96B92071924}"/>
                </a:ext>
              </a:extLst>
            </p:cNvPr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AC9FA8-6CD5-6D66-A41C-00FD1DFD1969}"/>
                </a:ext>
              </a:extLst>
            </p:cNvPr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4B39504-404A-A75C-E35C-A6650D2D672D}"/>
              </a:ext>
            </a:extLst>
          </p:cNvPr>
          <p:cNvSpPr txBox="1"/>
          <p:nvPr/>
        </p:nvSpPr>
        <p:spPr>
          <a:xfrm>
            <a:off x="1045988" y="1649730"/>
            <a:ext cx="1284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김로미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D161D-2BDB-C489-325A-449F27E6A7A2}"/>
              </a:ext>
            </a:extLst>
          </p:cNvPr>
          <p:cNvSpPr txBox="1"/>
          <p:nvPr/>
        </p:nvSpPr>
        <p:spPr>
          <a:xfrm>
            <a:off x="3971948" y="1649730"/>
            <a:ext cx="1284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김상윤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5C35F-DDC4-71C9-B4A2-45CEA046814E}"/>
              </a:ext>
            </a:extLst>
          </p:cNvPr>
          <p:cNvSpPr txBox="1"/>
          <p:nvPr/>
        </p:nvSpPr>
        <p:spPr>
          <a:xfrm>
            <a:off x="6897908" y="1649730"/>
            <a:ext cx="1284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윤보라</a:t>
            </a:r>
            <a:endParaRPr lang="ko-KR" altLang="en-US" sz="2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9EEB7C-7A8B-3A16-C649-83C48F939444}"/>
              </a:ext>
            </a:extLst>
          </p:cNvPr>
          <p:cNvSpPr txBox="1"/>
          <p:nvPr/>
        </p:nvSpPr>
        <p:spPr>
          <a:xfrm>
            <a:off x="9861404" y="1649730"/>
            <a:ext cx="1284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장현준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DAFAB3-9E50-5A3C-1DDE-79F6C7B5844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B79A64-9123-0A83-6B0D-96EC29C8FF77}"/>
              </a:ext>
            </a:extLst>
          </p:cNvPr>
          <p:cNvSpPr txBox="1"/>
          <p:nvPr/>
        </p:nvSpPr>
        <p:spPr>
          <a:xfrm>
            <a:off x="267629" y="390291"/>
            <a:ext cx="774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804840-07D9-3120-817B-E2C187052C1F}"/>
              </a:ext>
            </a:extLst>
          </p:cNvPr>
          <p:cNvSpPr txBox="1"/>
          <p:nvPr/>
        </p:nvSpPr>
        <p:spPr>
          <a:xfrm>
            <a:off x="987698" y="42374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828732-1DC0-6C2B-924E-E962BFDDBCBE}"/>
              </a:ext>
            </a:extLst>
          </p:cNvPr>
          <p:cNvSpPr txBox="1"/>
          <p:nvPr/>
        </p:nvSpPr>
        <p:spPr>
          <a:xfrm>
            <a:off x="3480835" y="5208270"/>
            <a:ext cx="2275763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분석가를 </a:t>
            </a:r>
            <a:b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희망하는 학생입니다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BB6057-5BFB-02D8-EC18-F58F0A753D9E}"/>
              </a:ext>
            </a:extLst>
          </p:cNvPr>
          <p:cNvSpPr txBox="1"/>
          <p:nvPr/>
        </p:nvSpPr>
        <p:spPr>
          <a:xfrm>
            <a:off x="311453" y="5208270"/>
            <a:ext cx="2753673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직무에서 </a:t>
            </a:r>
            <a:b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일하고 싶은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취준생입니다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B096FF-C979-75D2-0899-668800EB089D}"/>
              </a:ext>
            </a:extLst>
          </p:cNvPr>
          <p:cNvSpPr txBox="1"/>
          <p:nvPr/>
        </p:nvSpPr>
        <p:spPr>
          <a:xfrm>
            <a:off x="6172307" y="5198645"/>
            <a:ext cx="2753673" cy="124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역량을 갖추고 경영기획 직무에서 일하고 싶은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취준생입니다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78C16A-404A-08A7-2AFC-91D42614DEB1}"/>
              </a:ext>
            </a:extLst>
          </p:cNvPr>
          <p:cNvSpPr txBox="1"/>
          <p:nvPr/>
        </p:nvSpPr>
        <p:spPr>
          <a:xfrm>
            <a:off x="8965050" y="5199803"/>
            <a:ext cx="3029040" cy="949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분석으로 미지의 </a:t>
            </a:r>
            <a:b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인사이트를 얻고 싶은 </a:t>
            </a:r>
            <a:b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사람입니다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7F06154-55BA-D7F5-4303-E1700C49B1D6}"/>
              </a:ext>
            </a:extLst>
          </p:cNvPr>
          <p:cNvCxnSpPr/>
          <p:nvPr/>
        </p:nvCxnSpPr>
        <p:spPr>
          <a:xfrm>
            <a:off x="4471395" y="2252911"/>
            <a:ext cx="30966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8F8520A-B854-BD15-8783-1CCE915DB419}"/>
              </a:ext>
            </a:extLst>
          </p:cNvPr>
          <p:cNvCxnSpPr/>
          <p:nvPr/>
        </p:nvCxnSpPr>
        <p:spPr>
          <a:xfrm>
            <a:off x="7375462" y="2252911"/>
            <a:ext cx="30966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D2019D9-5DC1-BD20-1AAE-1675BBEF3656}"/>
              </a:ext>
            </a:extLst>
          </p:cNvPr>
          <p:cNvCxnSpPr/>
          <p:nvPr/>
        </p:nvCxnSpPr>
        <p:spPr>
          <a:xfrm>
            <a:off x="10372663" y="2252911"/>
            <a:ext cx="30966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E1263B5-EBAB-CF09-7C3A-20D76F565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6" r="20806"/>
          <a:stretch/>
        </p:blipFill>
        <p:spPr>
          <a:xfrm>
            <a:off x="3640883" y="2669165"/>
            <a:ext cx="2115715" cy="2101767"/>
          </a:xfrm>
          <a:prstGeom prst="flowChartConnector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AF00BB-E5F0-E465-A19D-2DE81CBEB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12" t="19088" r="6524" b="22585"/>
          <a:stretch/>
        </p:blipFill>
        <p:spPr>
          <a:xfrm>
            <a:off x="9521314" y="2623540"/>
            <a:ext cx="2042131" cy="2085196"/>
          </a:xfrm>
          <a:prstGeom prst="ellipse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1FC0E4-7767-2931-2F2C-0B523DF2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2" y="2623540"/>
            <a:ext cx="2068240" cy="2068240"/>
          </a:xfrm>
          <a:prstGeom prst="ellipse">
            <a:avLst/>
          </a:prstGeom>
        </p:spPr>
      </p:pic>
      <p:pic>
        <p:nvPicPr>
          <p:cNvPr id="2054" name="Picture 6" descr="카카오뱅크 x 세븐일레븐 죠르디 피크닉매트 당첨ㅋ 그리고 힘든여정">
            <a:extLst>
              <a:ext uri="{FF2B5EF4-FFF2-40B4-BE49-F238E27FC236}">
                <a16:creationId xmlns:a16="http://schemas.microsoft.com/office/drawing/2014/main" id="{04F05BED-122E-7FF9-C88F-00E5261C9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727" y="2646696"/>
            <a:ext cx="2112052" cy="21017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076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D2B855-D84E-8006-992A-13609542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34" y="1838658"/>
            <a:ext cx="4374442" cy="3519237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AEEB0C-37E1-FA33-A087-7EC8249D6C3E}"/>
              </a:ext>
            </a:extLst>
          </p:cNvPr>
          <p:cNvSpPr txBox="1"/>
          <p:nvPr/>
        </p:nvSpPr>
        <p:spPr>
          <a:xfrm>
            <a:off x="602465" y="746634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수단 별 결제 대금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2478E-1514-E8C3-350B-F2F5A02D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69" y="1838658"/>
            <a:ext cx="5490232" cy="3519237"/>
          </a:xfrm>
          <a:prstGeom prst="rect">
            <a:avLst/>
          </a:prstGeom>
        </p:spPr>
      </p:pic>
      <p:sp>
        <p:nvSpPr>
          <p:cNvPr id="5" name="화살표: 위로 구부러짐 4">
            <a:extLst>
              <a:ext uri="{FF2B5EF4-FFF2-40B4-BE49-F238E27FC236}">
                <a16:creationId xmlns:a16="http://schemas.microsoft.com/office/drawing/2014/main" id="{6C4B4DF3-8CD2-5571-C6F6-A9399EEFF2BD}"/>
              </a:ext>
            </a:extLst>
          </p:cNvPr>
          <p:cNvSpPr/>
          <p:nvPr/>
        </p:nvSpPr>
        <p:spPr>
          <a:xfrm rot="16200000">
            <a:off x="2394498" y="2215620"/>
            <a:ext cx="419835" cy="36945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267B95-2C5D-694C-57E8-D7F7F78E64FE}"/>
              </a:ext>
            </a:extLst>
          </p:cNvPr>
          <p:cNvCxnSpPr/>
          <p:nvPr/>
        </p:nvCxnSpPr>
        <p:spPr>
          <a:xfrm>
            <a:off x="1243451" y="2663700"/>
            <a:ext cx="4976824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724ADD-4C1A-8A1C-15DC-B56832EA0A44}"/>
              </a:ext>
            </a:extLst>
          </p:cNvPr>
          <p:cNvSpPr txBox="1"/>
          <p:nvPr/>
        </p:nvSpPr>
        <p:spPr>
          <a:xfrm>
            <a:off x="2873325" y="2193485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  <a:endParaRPr lang="ko-KR" altLang="ko-KR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59AD84-12C2-E92D-6DF3-90D4CF34565A}"/>
              </a:ext>
            </a:extLst>
          </p:cNvPr>
          <p:cNvCxnSpPr/>
          <p:nvPr/>
        </p:nvCxnSpPr>
        <p:spPr>
          <a:xfrm>
            <a:off x="7116466" y="2770380"/>
            <a:ext cx="3739161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D3535A-40B1-F7F4-0761-AD0E595770B8}"/>
              </a:ext>
            </a:extLst>
          </p:cNvPr>
          <p:cNvSpPr txBox="1"/>
          <p:nvPr/>
        </p:nvSpPr>
        <p:spPr>
          <a:xfrm>
            <a:off x="8257955" y="223107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30%</a:t>
            </a:r>
            <a:endParaRPr lang="ko-KR" altLang="ko-KR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755C34-78C9-DF61-30B8-154A2C66CA51}"/>
              </a:ext>
            </a:extLst>
          </p:cNvPr>
          <p:cNvSpPr txBox="1"/>
          <p:nvPr/>
        </p:nvSpPr>
        <p:spPr>
          <a:xfrm>
            <a:off x="910754" y="5926700"/>
            <a:ext cx="1004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신용카드를 통한 평균 결제 대금이 나머지에 비해 약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정도 높음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중위수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또한 약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30%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화살표: 위로 구부러짐 8">
            <a:extLst>
              <a:ext uri="{FF2B5EF4-FFF2-40B4-BE49-F238E27FC236}">
                <a16:creationId xmlns:a16="http://schemas.microsoft.com/office/drawing/2014/main" id="{B641CACF-7C31-4EEA-A3C4-8C7E898391DF}"/>
              </a:ext>
            </a:extLst>
          </p:cNvPr>
          <p:cNvSpPr/>
          <p:nvPr/>
        </p:nvSpPr>
        <p:spPr>
          <a:xfrm rot="16200000">
            <a:off x="7885489" y="2242142"/>
            <a:ext cx="419835" cy="369456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048A879-42F4-499F-E40E-CDD3AF13CBBB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1D9EA7-F213-856E-DAF9-1AF36A347DA2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통한 판매욕구 증진 방안</a:t>
            </a:r>
          </a:p>
        </p:txBody>
      </p:sp>
    </p:spTree>
    <p:extLst>
      <p:ext uri="{BB962C8B-B14F-4D97-AF65-F5344CB8AC3E}">
        <p14:creationId xmlns:p14="http://schemas.microsoft.com/office/powerpoint/2010/main" val="1498821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D59300-8E0C-2B61-8EBF-AD1A23D66120}"/>
              </a:ext>
            </a:extLst>
          </p:cNvPr>
          <p:cNvSpPr txBox="1"/>
          <p:nvPr/>
        </p:nvSpPr>
        <p:spPr>
          <a:xfrm>
            <a:off x="602465" y="746634"/>
            <a:ext cx="4873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할부개월수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별 주문건수 분포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A5EBC1-F9EC-F219-803C-7777BEF99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44" y="1540940"/>
            <a:ext cx="6315110" cy="3871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765003-A489-3E04-940B-F29C691EF30C}"/>
              </a:ext>
            </a:extLst>
          </p:cNvPr>
          <p:cNvSpPr txBox="1"/>
          <p:nvPr/>
        </p:nvSpPr>
        <p:spPr>
          <a:xfrm>
            <a:off x="2535557" y="5749183"/>
            <a:ext cx="6758581" cy="72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개월까지 전체의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99.64%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차지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나머지 값들은 분석에 노이즈를 일으켜 제외하고 분석에 임함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B45EF9-DA8F-FE38-727F-05B5B33728B3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F5F1C-6BCB-BCB9-CCF0-5EAD69536CD1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통한 판매욕구 증진 방안</a:t>
            </a:r>
          </a:p>
        </p:txBody>
      </p:sp>
    </p:spTree>
    <p:extLst>
      <p:ext uri="{BB962C8B-B14F-4D97-AF65-F5344CB8AC3E}">
        <p14:creationId xmlns:p14="http://schemas.microsoft.com/office/powerpoint/2010/main" val="634385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D59300-8E0C-2B61-8EBF-AD1A23D66120}"/>
              </a:ext>
            </a:extLst>
          </p:cNvPr>
          <p:cNvSpPr txBox="1"/>
          <p:nvPr/>
        </p:nvSpPr>
        <p:spPr>
          <a:xfrm>
            <a:off x="602465" y="746634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할부개월수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별 제품 단가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65003-A489-3E04-940B-F29C691EF30C}"/>
              </a:ext>
            </a:extLst>
          </p:cNvPr>
          <p:cNvSpPr txBox="1"/>
          <p:nvPr/>
        </p:nvSpPr>
        <p:spPr>
          <a:xfrm>
            <a:off x="2266050" y="6016241"/>
            <a:ext cx="8267007" cy="391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할부개월수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(1~10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평균가격의 상관관계는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0.84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양의 상관관계 존재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21F05151-1F31-1A71-8870-A2D3E201DD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F21464-219E-B82D-6370-11D5FF63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410" y="1473113"/>
            <a:ext cx="6643181" cy="425827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F9464A-4350-9025-64D6-96DC401D45D3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2EAC7C-889A-3EC2-6011-E1E7C7F3E608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통한 판매욕구 증진 방안</a:t>
            </a:r>
          </a:p>
        </p:txBody>
      </p:sp>
    </p:spTree>
    <p:extLst>
      <p:ext uri="{BB962C8B-B14F-4D97-AF65-F5344CB8AC3E}">
        <p14:creationId xmlns:p14="http://schemas.microsoft.com/office/powerpoint/2010/main" val="639117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D59300-8E0C-2B61-8EBF-AD1A23D66120}"/>
              </a:ext>
            </a:extLst>
          </p:cNvPr>
          <p:cNvSpPr txBox="1"/>
          <p:nvPr/>
        </p:nvSpPr>
        <p:spPr>
          <a:xfrm>
            <a:off x="602465" y="746634"/>
            <a:ext cx="9547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별 소비자들이 부담하는 평균 카드대금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제품 가격 고려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7FE41-A8A9-56AA-0F4C-AD1D8CA03F29}"/>
              </a:ext>
            </a:extLst>
          </p:cNvPr>
          <p:cNvSpPr txBox="1"/>
          <p:nvPr/>
        </p:nvSpPr>
        <p:spPr>
          <a:xfrm>
            <a:off x="970716" y="1520959"/>
            <a:ext cx="610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(40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이하 →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651.60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25%)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2E9130-0B0D-BB85-2BF6-A80D8C79CA88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CEF551-EEAD-F018-F4C5-0C8D7AEB7716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신용카드를 통한 판매욕구 증진 방안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3543C1-8047-0906-C100-70656203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16" y="2141396"/>
            <a:ext cx="4979821" cy="41340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226566-65D9-91C7-9010-04DEAD83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41396"/>
            <a:ext cx="5133591" cy="41340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429F3DF-CA4E-A492-584C-25E9B31CB79B}"/>
              </a:ext>
            </a:extLst>
          </p:cNvPr>
          <p:cNvSpPr/>
          <p:nvPr/>
        </p:nvSpPr>
        <p:spPr>
          <a:xfrm>
            <a:off x="6732889" y="2351241"/>
            <a:ext cx="460194" cy="3599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E60094-E502-40C3-92AF-D0B31CF3850B}"/>
              </a:ext>
            </a:extLst>
          </p:cNvPr>
          <p:cNvSpPr/>
          <p:nvPr/>
        </p:nvSpPr>
        <p:spPr>
          <a:xfrm>
            <a:off x="4021924" y="5341065"/>
            <a:ext cx="1710071" cy="6132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9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D59300-8E0C-2B61-8EBF-AD1A23D66120}"/>
              </a:ext>
            </a:extLst>
          </p:cNvPr>
          <p:cNvSpPr txBox="1"/>
          <p:nvPr/>
        </p:nvSpPr>
        <p:spPr>
          <a:xfrm>
            <a:off x="602465" y="746634"/>
            <a:ext cx="9547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별 소비자들이 부담하는 평균 카드대금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제품 가격 고려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5FDB4-273E-06D9-FF28-3EAD8D012BA9}"/>
              </a:ext>
            </a:extLst>
          </p:cNvPr>
          <p:cNvSpPr txBox="1"/>
          <p:nvPr/>
        </p:nvSpPr>
        <p:spPr>
          <a:xfrm>
            <a:off x="970716" y="1520959"/>
            <a:ext cx="610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(40 ~ 159,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50%)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243FB4-43C7-3930-76EA-25640BB755C0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9AA2B7-3121-A57D-4F65-C93EA0FC4B3F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신용카드를 통한 판매욕구 증진 방안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C4A94D-1344-A532-9562-F536152F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16" y="2141396"/>
            <a:ext cx="4979821" cy="41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F1026F-B0B4-D3EE-DFD2-5E2DB0306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1396"/>
            <a:ext cx="5133591" cy="41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4636818-FCF8-FABE-41A0-2EB770C304C7}"/>
              </a:ext>
            </a:extLst>
          </p:cNvPr>
          <p:cNvSpPr/>
          <p:nvPr/>
        </p:nvSpPr>
        <p:spPr>
          <a:xfrm>
            <a:off x="4021924" y="5279923"/>
            <a:ext cx="1710071" cy="6743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6BD2CE-6A44-A74C-7EC4-D309106F1D4C}"/>
              </a:ext>
            </a:extLst>
          </p:cNvPr>
          <p:cNvSpPr/>
          <p:nvPr/>
        </p:nvSpPr>
        <p:spPr>
          <a:xfrm>
            <a:off x="6732889" y="2351241"/>
            <a:ext cx="460194" cy="3599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69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20F0B9-583A-C5EA-99E3-07388E07A82A}"/>
              </a:ext>
            </a:extLst>
          </p:cNvPr>
          <p:cNvSpPr txBox="1"/>
          <p:nvPr/>
        </p:nvSpPr>
        <p:spPr>
          <a:xfrm>
            <a:off x="970716" y="1520959"/>
            <a:ext cx="610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3)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(159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이상 →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2,340.11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25%)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228F96-8136-F398-609C-9CA000F2D356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E9077E-6E02-9A07-E1A2-338671C09DB6}"/>
              </a:ext>
            </a:extLst>
          </p:cNvPr>
          <p:cNvSpPr txBox="1"/>
          <p:nvPr/>
        </p:nvSpPr>
        <p:spPr>
          <a:xfrm>
            <a:off x="602465" y="746634"/>
            <a:ext cx="9547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별 소비자들이 부담하는 평균 카드대금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제품 가격 고려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F56362-E0C1-4953-E4DB-A261BACE58F1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신용카드를 통한 판매욕구 증진 방안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9FB923-0494-08D8-00E1-0890B642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91" y="2141396"/>
            <a:ext cx="5027134" cy="41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B24C903-8C2E-106A-F285-0FAA67EF0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27" y="2141396"/>
            <a:ext cx="5080363" cy="41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FBC182-6EE1-40D0-1557-6122A8ADA9B2}"/>
              </a:ext>
            </a:extLst>
          </p:cNvPr>
          <p:cNvSpPr/>
          <p:nvPr/>
        </p:nvSpPr>
        <p:spPr>
          <a:xfrm>
            <a:off x="9712799" y="4538587"/>
            <a:ext cx="460194" cy="1404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F11E9-BB93-AB43-8AC7-269163CB9944}"/>
              </a:ext>
            </a:extLst>
          </p:cNvPr>
          <p:cNvSpPr/>
          <p:nvPr/>
        </p:nvSpPr>
        <p:spPr>
          <a:xfrm>
            <a:off x="10559822" y="4061861"/>
            <a:ext cx="460194" cy="1880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F509F2-D6C1-FDB0-9D85-035575364AA9}"/>
              </a:ext>
            </a:extLst>
          </p:cNvPr>
          <p:cNvSpPr/>
          <p:nvPr/>
        </p:nvSpPr>
        <p:spPr>
          <a:xfrm>
            <a:off x="4021924" y="5268287"/>
            <a:ext cx="1710071" cy="6743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875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3B5456-3C0D-CC3F-3FCF-1BF2DCD51CC2}"/>
              </a:ext>
            </a:extLst>
          </p:cNvPr>
          <p:cNvSpPr txBox="1"/>
          <p:nvPr/>
        </p:nvSpPr>
        <p:spPr>
          <a:xfrm>
            <a:off x="970716" y="1520959"/>
            <a:ext cx="610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4)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5% (485.9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이상 →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9,351.44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E2B37-04BE-0797-7A89-43EF1C793737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F9DF15-1AEE-E407-00FE-EBA71A6B1807}"/>
              </a:ext>
            </a:extLst>
          </p:cNvPr>
          <p:cNvSpPr txBox="1"/>
          <p:nvPr/>
        </p:nvSpPr>
        <p:spPr>
          <a:xfrm>
            <a:off x="602465" y="746634"/>
            <a:ext cx="9547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별 소비자들이 부담하는 평균 카드대금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제품 가격 고려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FD711-B46B-FD61-BE8C-DFE83CAF4B41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신용카드를 통한 판매욕구 증진 방안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2DFFBC-FADE-2E40-D3D1-DDCADE1D6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91" y="2141396"/>
            <a:ext cx="5027134" cy="41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F2AEAC4-4379-34FD-FFA1-1E873665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41396"/>
            <a:ext cx="5080363" cy="41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D338271-36C9-96CF-ED40-13BAE92D2A82}"/>
              </a:ext>
            </a:extLst>
          </p:cNvPr>
          <p:cNvSpPr/>
          <p:nvPr/>
        </p:nvSpPr>
        <p:spPr>
          <a:xfrm>
            <a:off x="9664674" y="4071487"/>
            <a:ext cx="460194" cy="1871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18CFF-93B0-4559-0E76-F4FB752368A1}"/>
              </a:ext>
            </a:extLst>
          </p:cNvPr>
          <p:cNvSpPr/>
          <p:nvPr/>
        </p:nvSpPr>
        <p:spPr>
          <a:xfrm>
            <a:off x="10511697" y="2338939"/>
            <a:ext cx="460194" cy="3603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204B9B-7B1F-7B0A-20F9-33B7E3C7A1F1}"/>
              </a:ext>
            </a:extLst>
          </p:cNvPr>
          <p:cNvSpPr/>
          <p:nvPr/>
        </p:nvSpPr>
        <p:spPr>
          <a:xfrm>
            <a:off x="4021924" y="5380212"/>
            <a:ext cx="1710071" cy="5624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486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962EA6-1DDF-B4D2-E7CB-B46FD336DEF9}"/>
              </a:ext>
            </a:extLst>
          </p:cNvPr>
          <p:cNvSpPr txBox="1"/>
          <p:nvPr/>
        </p:nvSpPr>
        <p:spPr>
          <a:xfrm>
            <a:off x="970716" y="1520959"/>
            <a:ext cx="610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5)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1% (1154.65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이상 →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만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7,379.38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805763-C280-91E2-B154-36DB8F10B353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2752E6-C283-9DD7-52DB-A710B570A1D0}"/>
              </a:ext>
            </a:extLst>
          </p:cNvPr>
          <p:cNvSpPr txBox="1"/>
          <p:nvPr/>
        </p:nvSpPr>
        <p:spPr>
          <a:xfrm>
            <a:off x="602465" y="746634"/>
            <a:ext cx="9547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별 소비자들이 부담하는 평균 카드대금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제품 가격 고려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88724-57AC-C877-A229-8323BC9D20A0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2.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신용카드를 통한 판매욕구 증진 방안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6D3BD1-F184-6E14-3409-38836ABE5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41" y="2141396"/>
            <a:ext cx="5080363" cy="41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36A04A-2EDD-A0B1-8045-1A96C8CC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89" y="2141396"/>
            <a:ext cx="5027134" cy="413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DD655A-FFB0-EFCD-1F73-1AAF5438A4BA}"/>
              </a:ext>
            </a:extLst>
          </p:cNvPr>
          <p:cNvSpPr/>
          <p:nvPr/>
        </p:nvSpPr>
        <p:spPr>
          <a:xfrm>
            <a:off x="9664674" y="4533499"/>
            <a:ext cx="460194" cy="1409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08858D-2A29-C769-DB85-846945551393}"/>
              </a:ext>
            </a:extLst>
          </p:cNvPr>
          <p:cNvSpPr/>
          <p:nvPr/>
        </p:nvSpPr>
        <p:spPr>
          <a:xfrm>
            <a:off x="10511697" y="2338939"/>
            <a:ext cx="460194" cy="3603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9C9103-E84A-C4F2-5CDC-7FF123F0463E}"/>
              </a:ext>
            </a:extLst>
          </p:cNvPr>
          <p:cNvSpPr/>
          <p:nvPr/>
        </p:nvSpPr>
        <p:spPr>
          <a:xfrm>
            <a:off x="4021924" y="5386111"/>
            <a:ext cx="1710071" cy="556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392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5B3D2B5-7A0F-55DA-78FB-DA7D400B7A90}"/>
              </a:ext>
            </a:extLst>
          </p:cNvPr>
          <p:cNvSpPr/>
          <p:nvPr/>
        </p:nvSpPr>
        <p:spPr>
          <a:xfrm>
            <a:off x="707533" y="1732127"/>
            <a:ext cx="10794979" cy="43984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158B75F-3C92-FDF5-215B-8BDCDDFA461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9FCEDB-89BF-20FB-0FFC-A3E4C8D052F8}"/>
              </a:ext>
            </a:extLst>
          </p:cNvPr>
          <p:cNvSpPr txBox="1"/>
          <p:nvPr/>
        </p:nvSpPr>
        <p:spPr>
          <a:xfrm>
            <a:off x="1059087" y="390291"/>
            <a:ext cx="774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&gt;&gt;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CF7C8-FC98-B40F-4BFB-BBDB7F299FCB}"/>
              </a:ext>
            </a:extLst>
          </p:cNvPr>
          <p:cNvSpPr txBox="1"/>
          <p:nvPr/>
        </p:nvSpPr>
        <p:spPr>
          <a:xfrm>
            <a:off x="1779156" y="423744"/>
            <a:ext cx="73981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신용카드를 통한 판매욕구 증진 방안 요약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C1DE6-7F3C-B637-372D-832F20EC3F5E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CFF2C1B-2AA6-06EF-AE2C-2EC35DAF9CE2}"/>
              </a:ext>
            </a:extLst>
          </p:cNvPr>
          <p:cNvSpPr/>
          <p:nvPr/>
        </p:nvSpPr>
        <p:spPr>
          <a:xfrm>
            <a:off x="980408" y="1943778"/>
            <a:ext cx="10231183" cy="3967376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EC6F1E-4B5A-7B28-446F-370BCDEE54B3}"/>
              </a:ext>
            </a:extLst>
          </p:cNvPr>
          <p:cNvSpPr txBox="1"/>
          <p:nvPr/>
        </p:nvSpPr>
        <p:spPr>
          <a:xfrm>
            <a:off x="1555950" y="2132651"/>
            <a:ext cx="9089055" cy="3715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신용카드의 할부 혜택을 이용해 구매자들이 지불 부담을 완화 시키고 있는 것으로 보임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가격대별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평균 금액 이상의 제품을 판매하는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Seller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들은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구매자들에게 카드 혜택과 할부 혜택에 관한 정보를 제공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하여 구매자들의 판매 욕구를 증진 시킬 수 있을 것임</a:t>
            </a:r>
            <a:b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할부개월수가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증가함에 따라 평균 카드대금이 일정 지점으로 수렴함을 확인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가격대별로 소비자들이 느끼는 한계 카드대금이 존재함으로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Seller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들은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제품에 해당하는 가격대를 확인하여 가격설정 할 것을 권장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소비자들은 고가제품일수록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할부개월수를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늘려 월 별 카드대금의 금액을 낮춰 가격에 대한 부담을 완화시키고 있음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고가의 제품들을 판매하는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Seller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들에게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제품가격에서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할부개월수를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나눈 월 별 카드대금을 표시한 문구 추가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D16A3-720B-FBF3-300C-492877222CC3}"/>
              </a:ext>
            </a:extLst>
          </p:cNvPr>
          <p:cNvSpPr txBox="1"/>
          <p:nvPr/>
        </p:nvSpPr>
        <p:spPr>
          <a:xfrm>
            <a:off x="1265029" y="1646613"/>
            <a:ext cx="524499" cy="59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💡</a:t>
            </a:r>
            <a:endParaRPr kumimoji="0" lang="en-US" altLang="ko-KR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456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AAE249C-FA7B-AE1C-39B9-027892C0DE71}"/>
              </a:ext>
            </a:extLst>
          </p:cNvPr>
          <p:cNvCxnSpPr/>
          <p:nvPr/>
        </p:nvCxnSpPr>
        <p:spPr>
          <a:xfrm>
            <a:off x="5430644" y="437874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605B4D-E318-0E00-CC39-15AAC3B249F0}"/>
              </a:ext>
            </a:extLst>
          </p:cNvPr>
          <p:cNvSpPr txBox="1"/>
          <p:nvPr/>
        </p:nvSpPr>
        <p:spPr>
          <a:xfrm>
            <a:off x="5245294" y="923653"/>
            <a:ext cx="1664238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9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63D1B-927F-371C-B576-F9B3F580FBF3}"/>
              </a:ext>
            </a:extLst>
          </p:cNvPr>
          <p:cNvSpPr txBox="1"/>
          <p:nvPr/>
        </p:nvSpPr>
        <p:spPr>
          <a:xfrm>
            <a:off x="1580981" y="4857129"/>
            <a:ext cx="9030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회고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3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74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3809882" y="2154063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5278127" y="2246396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 이해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3809882" y="3153459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5278127" y="3245792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3BC4A9-0C64-7954-2A04-556612FA5495}"/>
              </a:ext>
            </a:extLst>
          </p:cNvPr>
          <p:cNvSpPr txBox="1"/>
          <p:nvPr/>
        </p:nvSpPr>
        <p:spPr>
          <a:xfrm>
            <a:off x="3809882" y="415285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CB56E-9545-8BA1-CAEE-135A44E3ADE1}"/>
              </a:ext>
            </a:extLst>
          </p:cNvPr>
          <p:cNvSpPr txBox="1"/>
          <p:nvPr/>
        </p:nvSpPr>
        <p:spPr>
          <a:xfrm>
            <a:off x="5278127" y="4245188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회고</a:t>
            </a:r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158B75F-3C92-FDF5-215B-8BDCDDFA461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4CF7C8-FC98-B40F-4BFB-BBDB7F299FCB}"/>
              </a:ext>
            </a:extLst>
          </p:cNvPr>
          <p:cNvSpPr txBox="1"/>
          <p:nvPr/>
        </p:nvSpPr>
        <p:spPr>
          <a:xfrm>
            <a:off x="707535" y="423744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회고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B32D14-4946-FC73-1787-0054C0BA5302}"/>
              </a:ext>
            </a:extLst>
          </p:cNvPr>
          <p:cNvCxnSpPr>
            <a:cxnSpLocks/>
          </p:cNvCxnSpPr>
          <p:nvPr/>
        </p:nvCxnSpPr>
        <p:spPr>
          <a:xfrm>
            <a:off x="440266" y="538344"/>
            <a:ext cx="0" cy="3302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904893F-CB79-4E99-323C-E261642D9268}"/>
              </a:ext>
            </a:extLst>
          </p:cNvPr>
          <p:cNvSpPr/>
          <p:nvPr/>
        </p:nvSpPr>
        <p:spPr>
          <a:xfrm>
            <a:off x="707535" y="1312369"/>
            <a:ext cx="10794979" cy="49821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85070CA-BEE8-B027-15A2-0C0697ABEB99}"/>
              </a:ext>
            </a:extLst>
          </p:cNvPr>
          <p:cNvSpPr/>
          <p:nvPr/>
        </p:nvSpPr>
        <p:spPr>
          <a:xfrm>
            <a:off x="1059087" y="1535889"/>
            <a:ext cx="4827600" cy="4509311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01C15D9-43EC-44AD-F815-15DA66C8BA9E}"/>
              </a:ext>
            </a:extLst>
          </p:cNvPr>
          <p:cNvSpPr/>
          <p:nvPr/>
        </p:nvSpPr>
        <p:spPr>
          <a:xfrm>
            <a:off x="6305315" y="1535889"/>
            <a:ext cx="4828673" cy="4509311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7D0C9-DB8B-7B54-BF34-F8010DA1DBBE}"/>
              </a:ext>
            </a:extLst>
          </p:cNvPr>
          <p:cNvSpPr txBox="1"/>
          <p:nvPr/>
        </p:nvSpPr>
        <p:spPr>
          <a:xfrm>
            <a:off x="6682908" y="2516728"/>
            <a:ext cx="4072410" cy="3017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데이터에서 카테고리별로 상세히 나누어져 있지 않아 카테고리를 활용하여 더욱 다양한 분석을 하는 것에 제한이 있었음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약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만개로 다소 부족하여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트렌드가 뚜렷하게 나타나지 않음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분석결과에서 인사이트를 뽑아내고 그것을 정제하는 과정이 어려웠음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B6970-1784-471F-893E-236B45173B51}"/>
              </a:ext>
            </a:extLst>
          </p:cNvPr>
          <p:cNvSpPr txBox="1"/>
          <p:nvPr/>
        </p:nvSpPr>
        <p:spPr>
          <a:xfrm>
            <a:off x="1557460" y="1782009"/>
            <a:ext cx="3830854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좋았던 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8B1F0C-7608-124B-049B-CE35B003C3E7}"/>
              </a:ext>
            </a:extLst>
          </p:cNvPr>
          <p:cNvSpPr txBox="1"/>
          <p:nvPr/>
        </p:nvSpPr>
        <p:spPr>
          <a:xfrm>
            <a:off x="6803686" y="1782009"/>
            <a:ext cx="3830854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아쉬웠던 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A14E3D-6DA6-C983-D4B6-1431885A486C}"/>
              </a:ext>
            </a:extLst>
          </p:cNvPr>
          <p:cNvSpPr txBox="1"/>
          <p:nvPr/>
        </p:nvSpPr>
        <p:spPr>
          <a:xfrm>
            <a:off x="1511944" y="1234940"/>
            <a:ext cx="723256" cy="59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😊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5EE49-CCBC-3AF6-A2F9-9C2665ADD9FA}"/>
              </a:ext>
            </a:extLst>
          </p:cNvPr>
          <p:cNvSpPr txBox="1"/>
          <p:nvPr/>
        </p:nvSpPr>
        <p:spPr>
          <a:xfrm>
            <a:off x="6803686" y="1245449"/>
            <a:ext cx="723256" cy="59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😢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574C66-7010-437E-2B50-6CED3BD2BD31}"/>
              </a:ext>
            </a:extLst>
          </p:cNvPr>
          <p:cNvSpPr txBox="1"/>
          <p:nvPr/>
        </p:nvSpPr>
        <p:spPr>
          <a:xfrm>
            <a:off x="1436682" y="2516728"/>
            <a:ext cx="4072410" cy="360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생소했던 분야인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E-commerce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배우고 분석해 볼 기회 가짐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데이터를 가지고 최대한 다각도로 분석해 볼 수 있었음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생각을 가진 팀원들과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의사소통하며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의견교류를 할 수 있었음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과정 전체를 겪어보고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중요성을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알게됨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043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AE69E-6F5C-B4C0-82A9-989C843DE14D}"/>
              </a:ext>
            </a:extLst>
          </p:cNvPr>
          <p:cNvSpPr txBox="1"/>
          <p:nvPr/>
        </p:nvSpPr>
        <p:spPr>
          <a:xfrm>
            <a:off x="1553548" y="2978556"/>
            <a:ext cx="9084903" cy="90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 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 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64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605B4D-E318-0E00-CC39-15AAC3B249F0}"/>
              </a:ext>
            </a:extLst>
          </p:cNvPr>
          <p:cNvSpPr txBox="1"/>
          <p:nvPr/>
        </p:nvSpPr>
        <p:spPr>
          <a:xfrm>
            <a:off x="2173292" y="2382559"/>
            <a:ext cx="7845417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b="1" i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APPENDIX</a:t>
            </a:r>
            <a:endParaRPr lang="ko-KR" altLang="en-US" sz="12000" b="1" i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679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D2DA79E-AC84-7F43-B82D-B5AF3A343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84" y="1526472"/>
            <a:ext cx="8038259" cy="5152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0EDE6E-B1A9-933B-AD12-576B99D6DAC4}"/>
              </a:ext>
            </a:extLst>
          </p:cNvPr>
          <p:cNvSpPr txBox="1"/>
          <p:nvPr/>
        </p:nvSpPr>
        <p:spPr>
          <a:xfrm>
            <a:off x="602465" y="746634"/>
            <a:ext cx="660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수단 별 결제 대금 분포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(box plot)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B54BEA4-3CC9-B925-1809-4FCE2F89C237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3B1535-2730-E957-D3CD-A59000465E61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 혜택 활용을 통한 판매욕구 증진 방안</a:t>
            </a:r>
          </a:p>
        </p:txBody>
      </p:sp>
    </p:spTree>
    <p:extLst>
      <p:ext uri="{BB962C8B-B14F-4D97-AF65-F5344CB8AC3E}">
        <p14:creationId xmlns:p14="http://schemas.microsoft.com/office/powerpoint/2010/main" val="2460122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D59300-8E0C-2B61-8EBF-AD1A23D66120}"/>
              </a:ext>
            </a:extLst>
          </p:cNvPr>
          <p:cNvSpPr txBox="1"/>
          <p:nvPr/>
        </p:nvSpPr>
        <p:spPr>
          <a:xfrm>
            <a:off x="602465" y="746634"/>
            <a:ext cx="5936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할부개월수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별 제품 단가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가격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21F05151-1F31-1A71-8870-A2D3E201DD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67588" y="35501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0F9464A-4350-9025-64D6-96DC401D45D3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2EAC7C-889A-3EC2-6011-E1E7C7F3E608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 혜택 활용을 통한 판매욕구 증진 방안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1678B5-B784-4B3F-B1EF-C91F0E93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6" y="1590888"/>
            <a:ext cx="7075465" cy="48757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F21464-219E-B82D-6370-11D5FF63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30" y="2140461"/>
            <a:ext cx="4020404" cy="2577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765003-A489-3E04-940B-F29C691EF30C}"/>
              </a:ext>
            </a:extLst>
          </p:cNvPr>
          <p:cNvSpPr txBox="1"/>
          <p:nvPr/>
        </p:nvSpPr>
        <p:spPr>
          <a:xfrm>
            <a:off x="6922534" y="5392956"/>
            <a:ext cx="5052793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회귀식</a:t>
            </a:r>
            <a:r>
              <a:rPr lang="ko-KR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 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Average</a:t>
            </a:r>
            <a:r>
              <a:rPr lang="ko-KR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Price</a:t>
            </a:r>
            <a:r>
              <a:rPr lang="ko-KR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(평균 가격) 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57.7167 + 17.5946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Payment</a:t>
            </a:r>
            <a:r>
              <a:rPr lang="ko-KR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Installments</a:t>
            </a:r>
            <a:r>
              <a:rPr lang="ko-KR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할부개월수</a:t>
            </a:r>
            <a:r>
              <a:rPr lang="ko-KR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9898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97FE41-A8A9-56AA-0F4C-AD1D8CA03F29}"/>
              </a:ext>
            </a:extLst>
          </p:cNvPr>
          <p:cNvSpPr txBox="1"/>
          <p:nvPr/>
        </p:nvSpPr>
        <p:spPr>
          <a:xfrm>
            <a:off x="710841" y="1520959"/>
            <a:ext cx="385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(40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25%)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2E9130-0B0D-BB85-2BF6-A80D8C79CA88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CEF551-EEAD-F018-F4C5-0C8D7AEB7716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 혜택 활용을 통한 판매욕구 증진 방안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2F3572-EC81-ACA7-7482-3F5B42CF7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41" y="2141396"/>
            <a:ext cx="5130456" cy="4258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62DDBF-7CF8-140C-A34A-AAA3991E8FB1}"/>
              </a:ext>
            </a:extLst>
          </p:cNvPr>
          <p:cNvSpPr txBox="1"/>
          <p:nvPr/>
        </p:nvSpPr>
        <p:spPr>
          <a:xfrm>
            <a:off x="6283328" y="1520959"/>
            <a:ext cx="3553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(40 ~ 159,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50%)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C3A9E6-759F-28FD-B596-861A54531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14" y="2141396"/>
            <a:ext cx="5177239" cy="4258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F796F7-22DA-DFD0-D0EB-57091CFEEB10}"/>
              </a:ext>
            </a:extLst>
          </p:cNvPr>
          <p:cNvSpPr txBox="1"/>
          <p:nvPr/>
        </p:nvSpPr>
        <p:spPr>
          <a:xfrm>
            <a:off x="602465" y="746634"/>
            <a:ext cx="11237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할부개월수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별 소비자들이 부담하는 평균 카드대금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가격 고려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699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D59300-8E0C-2B61-8EBF-AD1A23D66120}"/>
              </a:ext>
            </a:extLst>
          </p:cNvPr>
          <p:cNvSpPr txBox="1"/>
          <p:nvPr/>
        </p:nvSpPr>
        <p:spPr>
          <a:xfrm>
            <a:off x="602465" y="746634"/>
            <a:ext cx="11237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할부개월수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별 소비자들이 부담하는 평균 카드대금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가격 고려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7FE41-A8A9-56AA-0F4C-AD1D8CA03F29}"/>
              </a:ext>
            </a:extLst>
          </p:cNvPr>
          <p:cNvSpPr txBox="1"/>
          <p:nvPr/>
        </p:nvSpPr>
        <p:spPr>
          <a:xfrm>
            <a:off x="710841" y="1520959"/>
            <a:ext cx="5497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(159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25%)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2E9130-0B0D-BB85-2BF6-A80D8C79CA88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CEF551-EEAD-F018-F4C5-0C8D7AEB7716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 혜택 활용을 통한 판매욕구 증진 방안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2DDBF-7CF8-140C-A34A-AAA3991E8FB1}"/>
              </a:ext>
            </a:extLst>
          </p:cNvPr>
          <p:cNvSpPr txBox="1"/>
          <p:nvPr/>
        </p:nvSpPr>
        <p:spPr>
          <a:xfrm>
            <a:off x="6283328" y="1520959"/>
            <a:ext cx="457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5% (485.9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359A92-3885-3676-E8B0-5F905DFA2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8" y="2141395"/>
            <a:ext cx="5177239" cy="42582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ADD6FB-6EA6-DD41-67A8-C9F44B1B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68" y="2141394"/>
            <a:ext cx="5234516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5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97FE41-A8A9-56AA-0F4C-AD1D8CA03F29}"/>
              </a:ext>
            </a:extLst>
          </p:cNvPr>
          <p:cNvSpPr txBox="1"/>
          <p:nvPr/>
        </p:nvSpPr>
        <p:spPr>
          <a:xfrm>
            <a:off x="710841" y="1520959"/>
            <a:ext cx="601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1% (1154.65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2E9130-0B0D-BB85-2BF6-A80D8C79CA88}"/>
              </a:ext>
            </a:extLst>
          </p:cNvPr>
          <p:cNvCxnSpPr>
            <a:cxnSpLocks/>
          </p:cNvCxnSpPr>
          <p:nvPr/>
        </p:nvCxnSpPr>
        <p:spPr>
          <a:xfrm>
            <a:off x="440266" y="8431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CEF551-EEAD-F018-F4C5-0C8D7AEB7716}"/>
              </a:ext>
            </a:extLst>
          </p:cNvPr>
          <p:cNvSpPr txBox="1"/>
          <p:nvPr/>
        </p:nvSpPr>
        <p:spPr>
          <a:xfrm>
            <a:off x="331129" y="391364"/>
            <a:ext cx="466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 혜택 활용을 통한 판매욕구 증진 방안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5A8BFD-C630-4A5D-AFFB-B5B36616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65" y="2141396"/>
            <a:ext cx="5234516" cy="4258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D8D470-E6EE-E871-0E43-B86E30287AA5}"/>
              </a:ext>
            </a:extLst>
          </p:cNvPr>
          <p:cNvSpPr txBox="1"/>
          <p:nvPr/>
        </p:nvSpPr>
        <p:spPr>
          <a:xfrm>
            <a:off x="602465" y="746634"/>
            <a:ext cx="11237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할부개월수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별 소비자들이 부담하는 평균 카드대금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가격 고려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82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AAE249C-FA7B-AE1C-39B9-027892C0DE71}"/>
              </a:ext>
            </a:extLst>
          </p:cNvPr>
          <p:cNvCxnSpPr/>
          <p:nvPr/>
        </p:nvCxnSpPr>
        <p:spPr>
          <a:xfrm>
            <a:off x="5430644" y="437874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605B4D-E318-0E00-CC39-15AAC3B249F0}"/>
              </a:ext>
            </a:extLst>
          </p:cNvPr>
          <p:cNvSpPr txBox="1"/>
          <p:nvPr/>
        </p:nvSpPr>
        <p:spPr>
          <a:xfrm>
            <a:off x="5245294" y="923653"/>
            <a:ext cx="1664238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9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63D1B-927F-371C-B576-F9B3F580FBF3}"/>
              </a:ext>
            </a:extLst>
          </p:cNvPr>
          <p:cNvSpPr txBox="1"/>
          <p:nvPr/>
        </p:nvSpPr>
        <p:spPr>
          <a:xfrm>
            <a:off x="1580981" y="4857129"/>
            <a:ext cx="9030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 이해</a:t>
            </a:r>
          </a:p>
        </p:txBody>
      </p:sp>
    </p:spTree>
    <p:extLst>
      <p:ext uri="{BB962C8B-B14F-4D97-AF65-F5344CB8AC3E}">
        <p14:creationId xmlns:p14="http://schemas.microsoft.com/office/powerpoint/2010/main" val="97453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AEEB0C-37E1-FA33-A087-7EC8249D6C3E}"/>
              </a:ext>
            </a:extLst>
          </p:cNvPr>
          <p:cNvSpPr txBox="1"/>
          <p:nvPr/>
        </p:nvSpPr>
        <p:spPr>
          <a:xfrm>
            <a:off x="602465" y="746634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OLIST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기업의 이해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1542A9-B634-908B-AA00-5CCA9F0A4357}"/>
              </a:ext>
            </a:extLst>
          </p:cNvPr>
          <p:cNvCxnSpPr>
            <a:cxnSpLocks/>
          </p:cNvCxnSpPr>
          <p:nvPr/>
        </p:nvCxnSpPr>
        <p:spPr>
          <a:xfrm>
            <a:off x="440266" y="8558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66EEE-39C3-718D-6152-6696FAE5209F}"/>
              </a:ext>
            </a:extLst>
          </p:cNvPr>
          <p:cNvSpPr txBox="1"/>
          <p:nvPr/>
        </p:nvSpPr>
        <p:spPr>
          <a:xfrm>
            <a:off x="349059" y="417630"/>
            <a:ext cx="378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도메인의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B32B7-8B34-79D4-BF0A-2ACEFADC77F5}"/>
              </a:ext>
            </a:extLst>
          </p:cNvPr>
          <p:cNvSpPr txBox="1"/>
          <p:nvPr/>
        </p:nvSpPr>
        <p:spPr>
          <a:xfrm>
            <a:off x="5845361" y="1340576"/>
            <a:ext cx="5782235" cy="4528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E-commerce </a:t>
            </a: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b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인터넷을 통해 상품이나 서비스를 구매하거나 판매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활동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전통적인 상거래 방식보다 디지털 기술을 중심으로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새로운 비즈니스 모델을 제공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제조업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서비스업 등 다양한 산업 분포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대표적인 기업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아마존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이베이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알리바바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쿠팡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</a:t>
            </a:r>
          </a:p>
        </p:txBody>
      </p:sp>
      <p:pic>
        <p:nvPicPr>
          <p:cNvPr id="1026" name="Picture 2" descr="사진 설명이 없습니다.">
            <a:extLst>
              <a:ext uri="{FF2B5EF4-FFF2-40B4-BE49-F238E27FC236}">
                <a16:creationId xmlns:a16="http://schemas.microsoft.com/office/drawing/2014/main" id="{FE6914AC-3317-65C0-D9FD-47562A73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2" y="1340577"/>
            <a:ext cx="5135780" cy="519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10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AEEB0C-37E1-FA33-A087-7EC8249D6C3E}"/>
              </a:ext>
            </a:extLst>
          </p:cNvPr>
          <p:cNvSpPr txBox="1"/>
          <p:nvPr/>
        </p:nvSpPr>
        <p:spPr>
          <a:xfrm>
            <a:off x="602465" y="746634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OLIST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기업의 이해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1542A9-B634-908B-AA00-5CCA9F0A4357}"/>
              </a:ext>
            </a:extLst>
          </p:cNvPr>
          <p:cNvCxnSpPr>
            <a:cxnSpLocks/>
          </p:cNvCxnSpPr>
          <p:nvPr/>
        </p:nvCxnSpPr>
        <p:spPr>
          <a:xfrm>
            <a:off x="440266" y="8558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66EEE-39C3-718D-6152-6696FAE5209F}"/>
              </a:ext>
            </a:extLst>
          </p:cNvPr>
          <p:cNvSpPr txBox="1"/>
          <p:nvPr/>
        </p:nvSpPr>
        <p:spPr>
          <a:xfrm>
            <a:off x="349059" y="417630"/>
            <a:ext cx="378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도메인의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B32B7-8B34-79D4-BF0A-2ACEFADC77F5}"/>
              </a:ext>
            </a:extLst>
          </p:cNvPr>
          <p:cNvSpPr txBox="1"/>
          <p:nvPr/>
        </p:nvSpPr>
        <p:spPr>
          <a:xfrm>
            <a:off x="5845361" y="1340576"/>
            <a:ext cx="5782235" cy="419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E-commerce </a:t>
            </a: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b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B2C (Business-to-Consumer):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기업과 개인 소비자 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간의 거래</a:t>
            </a:r>
            <a:endParaRPr lang="en-US" altLang="ko-KR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B2B (Business-to-Business):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기업과 기업 간의 거래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C2C (Consumer-to-Consumer):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소비자와 소비자 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간의 거래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C2B (Consumer-to-Business):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소비자와 기업 간의 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거래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사진 설명이 없습니다.">
            <a:extLst>
              <a:ext uri="{FF2B5EF4-FFF2-40B4-BE49-F238E27FC236}">
                <a16:creationId xmlns:a16="http://schemas.microsoft.com/office/drawing/2014/main" id="{FE6914AC-3317-65C0-D9FD-47562A73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2" y="1340577"/>
            <a:ext cx="5135780" cy="519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DE8D7B-E6EC-18EF-30A4-CED0250439F1}"/>
              </a:ext>
            </a:extLst>
          </p:cNvPr>
          <p:cNvSpPr/>
          <p:nvPr/>
        </p:nvSpPr>
        <p:spPr>
          <a:xfrm>
            <a:off x="5894669" y="2083400"/>
            <a:ext cx="5732928" cy="8426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16EC5-8403-7019-3884-DC85654B1DA0}"/>
              </a:ext>
            </a:extLst>
          </p:cNvPr>
          <p:cNvSpPr txBox="1"/>
          <p:nvPr/>
        </p:nvSpPr>
        <p:spPr>
          <a:xfrm>
            <a:off x="5845361" y="5681472"/>
            <a:ext cx="6113929" cy="72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OLIST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플랫폼에서의 주된 거래 유형은 개인 사업자와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소비자 간의 거래인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B2C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거래이다</a:t>
            </a:r>
          </a:p>
        </p:txBody>
      </p:sp>
    </p:spTree>
    <p:extLst>
      <p:ext uri="{BB962C8B-B14F-4D97-AF65-F5344CB8AC3E}">
        <p14:creationId xmlns:p14="http://schemas.microsoft.com/office/powerpoint/2010/main" val="2826510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5415604-0309-B9C7-EF49-7DFAD1696787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EAEEB0C-37E1-FA33-A087-7EC8249D6C3E}"/>
              </a:ext>
            </a:extLst>
          </p:cNvPr>
          <p:cNvSpPr txBox="1"/>
          <p:nvPr/>
        </p:nvSpPr>
        <p:spPr>
          <a:xfrm>
            <a:off x="602465" y="746634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OLIST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기업의 이해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1542A9-B634-908B-AA00-5CCA9F0A4357}"/>
              </a:ext>
            </a:extLst>
          </p:cNvPr>
          <p:cNvCxnSpPr>
            <a:cxnSpLocks/>
          </p:cNvCxnSpPr>
          <p:nvPr/>
        </p:nvCxnSpPr>
        <p:spPr>
          <a:xfrm>
            <a:off x="440266" y="855844"/>
            <a:ext cx="0" cy="33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66EEE-39C3-718D-6152-6696FAE5209F}"/>
              </a:ext>
            </a:extLst>
          </p:cNvPr>
          <p:cNvSpPr txBox="1"/>
          <p:nvPr/>
        </p:nvSpPr>
        <p:spPr>
          <a:xfrm>
            <a:off x="349059" y="417630"/>
            <a:ext cx="378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도메인의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DB32B7-8B34-79D4-BF0A-2ACEFADC77F5}"/>
              </a:ext>
            </a:extLst>
          </p:cNvPr>
          <p:cNvSpPr txBox="1"/>
          <p:nvPr/>
        </p:nvSpPr>
        <p:spPr>
          <a:xfrm>
            <a:off x="5845361" y="1340576"/>
            <a:ext cx="5496297" cy="327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OLIST </a:t>
            </a: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Business Model</a:t>
            </a:r>
            <a:b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상품 등록 및 온라인 시장 제공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주문처리 및 배송지원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광고 및 마케팅 서비스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수수료 모델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 및 인사이트 제공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16EC5-8403-7019-3884-DC85654B1DA0}"/>
              </a:ext>
            </a:extLst>
          </p:cNvPr>
          <p:cNvSpPr txBox="1"/>
          <p:nvPr/>
        </p:nvSpPr>
        <p:spPr>
          <a:xfrm>
            <a:off x="5845360" y="5066186"/>
            <a:ext cx="5496297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OLIST </a:t>
            </a:r>
            <a:r>
              <a:rPr lang="ko-KR" altLang="en-US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주요 </a:t>
            </a:r>
            <a:r>
              <a:rPr lang="en-US" altLang="ko-KR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Business Model </a:t>
            </a:r>
            <a:r>
              <a:rPr lang="ko-KR" altLang="en-US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수익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판매자와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구매자에게 상품을 거래할 수 있는 플랫폼 서비스를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제공하고 상품 판매액에 대해 일정 퍼센트로 계산된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수수료 금액인 </a:t>
            </a:r>
            <a:r>
              <a:rPr lang="ko-KR" altLang="en-US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플랫폼 </a:t>
            </a:r>
            <a:r>
              <a:rPr lang="en-US" altLang="ko-KR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Commission </a:t>
            </a:r>
            <a:r>
              <a:rPr lang="ko-KR" alt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B44813-B520-7A45-C73F-75E38345366B}"/>
              </a:ext>
            </a:extLst>
          </p:cNvPr>
          <p:cNvGrpSpPr/>
          <p:nvPr/>
        </p:nvGrpSpPr>
        <p:grpSpPr>
          <a:xfrm>
            <a:off x="440266" y="1387331"/>
            <a:ext cx="4655553" cy="4929981"/>
            <a:chOff x="6885137" y="1091321"/>
            <a:chExt cx="4655553" cy="492998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EC1CD9-ABB0-0B9D-CDB8-DE67E12C5C88}"/>
                </a:ext>
              </a:extLst>
            </p:cNvPr>
            <p:cNvSpPr/>
            <p:nvPr/>
          </p:nvSpPr>
          <p:spPr>
            <a:xfrm>
              <a:off x="8549061" y="1743858"/>
              <a:ext cx="1482291" cy="824403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OLIST</a:t>
              </a:r>
              <a:endPara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2B58A21-37F7-D253-0236-F32C267FABA3}"/>
                </a:ext>
              </a:extLst>
            </p:cNvPr>
            <p:cNvSpPr/>
            <p:nvPr/>
          </p:nvSpPr>
          <p:spPr>
            <a:xfrm>
              <a:off x="10055245" y="3916805"/>
              <a:ext cx="1482291" cy="824403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Customer</a:t>
              </a:r>
              <a:endPara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B896079-7360-BA21-B78B-8A9B52EC7277}"/>
                </a:ext>
              </a:extLst>
            </p:cNvPr>
            <p:cNvSpPr/>
            <p:nvPr/>
          </p:nvSpPr>
          <p:spPr>
            <a:xfrm>
              <a:off x="6979468" y="3916806"/>
              <a:ext cx="1482291" cy="824403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Seller</a:t>
              </a:r>
              <a:endParaRPr lang="ko-KR" altLang="en-US" sz="2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1CCD6A39-8F36-42D0-A7BA-59730900D6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9796" y="2699019"/>
              <a:ext cx="613808" cy="10481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F62369F-79F4-A939-3244-5DF142F907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05648" y="2699019"/>
              <a:ext cx="493897" cy="935334"/>
            </a:xfrm>
            <a:prstGeom prst="straightConnector1">
              <a:avLst/>
            </a:prstGeom>
            <a:ln w="38100">
              <a:solidFill>
                <a:srgbClr val="0E9E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8EC2D2B-3DBC-20A6-BBB1-7DAEE7FEC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8474" y="2488949"/>
              <a:ext cx="606291" cy="1022924"/>
            </a:xfrm>
            <a:prstGeom prst="straightConnector1">
              <a:avLst/>
            </a:prstGeom>
            <a:ln w="38100">
              <a:solidFill>
                <a:srgbClr val="0E9ED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FE030E8-41B4-CC22-55E0-4E6A4C1C862A}"/>
                </a:ext>
              </a:extLst>
            </p:cNvPr>
            <p:cNvCxnSpPr>
              <a:cxnSpLocks/>
            </p:cNvCxnSpPr>
            <p:nvPr/>
          </p:nvCxnSpPr>
          <p:spPr>
            <a:xfrm>
              <a:off x="9505961" y="5464758"/>
              <a:ext cx="4520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27701B46-ED17-C855-BE29-EDEA72EA2C6F}"/>
                </a:ext>
              </a:extLst>
            </p:cNvPr>
            <p:cNvCxnSpPr>
              <a:cxnSpLocks/>
            </p:cNvCxnSpPr>
            <p:nvPr/>
          </p:nvCxnSpPr>
          <p:spPr>
            <a:xfrm>
              <a:off x="9505961" y="5867415"/>
              <a:ext cx="4520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0CF7735-1282-3549-4DBB-C0641AC3E425}"/>
                </a:ext>
              </a:extLst>
            </p:cNvPr>
            <p:cNvCxnSpPr>
              <a:cxnSpLocks/>
            </p:cNvCxnSpPr>
            <p:nvPr/>
          </p:nvCxnSpPr>
          <p:spPr>
            <a:xfrm>
              <a:off x="6885137" y="1253343"/>
              <a:ext cx="478896" cy="0"/>
            </a:xfrm>
            <a:prstGeom prst="straightConnector1">
              <a:avLst/>
            </a:prstGeom>
            <a:ln w="38100">
              <a:solidFill>
                <a:srgbClr val="0D9DD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40A30D0-87EC-50DF-1593-16D4311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6885137" y="1501996"/>
              <a:ext cx="4788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706C81-F6FE-53B8-3BED-6816A89B4706}"/>
                </a:ext>
              </a:extLst>
            </p:cNvPr>
            <p:cNvSpPr txBox="1"/>
            <p:nvPr/>
          </p:nvSpPr>
          <p:spPr>
            <a:xfrm>
              <a:off x="7421027" y="1091321"/>
              <a:ext cx="1297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34ADDB"/>
                  </a:solidFill>
                </a:rPr>
                <a:t>CASH IN</a:t>
              </a:r>
              <a:endParaRPr lang="ko-KR" altLang="en-US" sz="1400" b="1" dirty="0">
                <a:solidFill>
                  <a:srgbClr val="34ADDB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415778-6519-BB2A-DBA3-078AC2BC560D}"/>
                </a:ext>
              </a:extLst>
            </p:cNvPr>
            <p:cNvSpPr txBox="1"/>
            <p:nvPr/>
          </p:nvSpPr>
          <p:spPr>
            <a:xfrm>
              <a:off x="7421027" y="1338546"/>
              <a:ext cx="1297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CASH OUT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9A22A-4040-C533-A654-4DD1030E7A20}"/>
                </a:ext>
              </a:extLst>
            </p:cNvPr>
            <p:cNvSpPr txBox="1"/>
            <p:nvPr/>
          </p:nvSpPr>
          <p:spPr>
            <a:xfrm>
              <a:off x="10058400" y="5286125"/>
              <a:ext cx="148229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freight value</a:t>
              </a:r>
              <a:endParaRPr lang="ko-KR" altLang="en-US" sz="1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F95E8F-B055-CE49-73F3-90370B87481E}"/>
                </a:ext>
              </a:extLst>
            </p:cNvPr>
            <p:cNvSpPr txBox="1"/>
            <p:nvPr/>
          </p:nvSpPr>
          <p:spPr>
            <a:xfrm>
              <a:off x="10058400" y="5713525"/>
              <a:ext cx="1482290" cy="3077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card commission</a:t>
              </a:r>
              <a:endParaRPr lang="ko-KR" altLang="en-US" sz="14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65663D-0449-3A22-5491-78CC7234BF32}"/>
                </a:ext>
              </a:extLst>
            </p:cNvPr>
            <p:cNvSpPr txBox="1"/>
            <p:nvPr/>
          </p:nvSpPr>
          <p:spPr>
            <a:xfrm rot="18036489">
              <a:off x="7089819" y="2826042"/>
              <a:ext cx="1297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i="1" dirty="0"/>
                <a:t>commission</a:t>
              </a:r>
              <a:endParaRPr lang="ko-KR" altLang="en-US" sz="1400" b="1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C66CA4-7E37-74AE-E47C-87F8C665CE9A}"/>
                </a:ext>
              </a:extLst>
            </p:cNvPr>
            <p:cNvSpPr txBox="1"/>
            <p:nvPr/>
          </p:nvSpPr>
          <p:spPr>
            <a:xfrm rot="18036489">
              <a:off x="7607103" y="3159284"/>
              <a:ext cx="1297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i="1" dirty="0"/>
                <a:t>price</a:t>
              </a:r>
              <a:endParaRPr lang="ko-KR" altLang="en-US" sz="1400" b="1" i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0F277D-BD4D-C544-DE58-D0D11F2B3B0F}"/>
                </a:ext>
              </a:extLst>
            </p:cNvPr>
            <p:cNvSpPr txBox="1"/>
            <p:nvPr/>
          </p:nvSpPr>
          <p:spPr>
            <a:xfrm rot="3713508">
              <a:off x="10171328" y="2920474"/>
              <a:ext cx="1297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i="1" dirty="0"/>
                <a:t>payment value</a:t>
              </a:r>
              <a:endParaRPr lang="ko-KR" altLang="en-US" sz="1400" b="1" i="1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BB04201-A5C5-A511-873A-E5036DE8783F}"/>
                </a:ext>
              </a:extLst>
            </p:cNvPr>
            <p:cNvSpPr/>
            <p:nvPr/>
          </p:nvSpPr>
          <p:spPr>
            <a:xfrm>
              <a:off x="7347965" y="2422840"/>
              <a:ext cx="1247395" cy="1381313"/>
            </a:xfrm>
            <a:prstGeom prst="rect">
              <a:avLst/>
            </a:prstGeom>
            <a:noFill/>
            <a:ln w="101600">
              <a:solidFill>
                <a:srgbClr val="FF0000">
                  <a:alpha val="35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A3795392-8B57-4980-1048-FC9ED3E0EE49}"/>
                </a:ext>
              </a:extLst>
            </p:cNvPr>
            <p:cNvCxnSpPr/>
            <p:nvPr/>
          </p:nvCxnSpPr>
          <p:spPr>
            <a:xfrm>
              <a:off x="8698143" y="4471534"/>
              <a:ext cx="11843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D30F21A-2B76-9129-9D2D-1C57EC3FD2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1181" y="4288143"/>
              <a:ext cx="1182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070F22-99DF-A9DF-F55C-F4704C016699}"/>
                </a:ext>
              </a:extLst>
            </p:cNvPr>
            <p:cNvSpPr txBox="1"/>
            <p:nvPr/>
          </p:nvSpPr>
          <p:spPr>
            <a:xfrm>
              <a:off x="8612231" y="3948316"/>
              <a:ext cx="12978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order</a:t>
              </a:r>
              <a:endParaRPr lang="ko-KR" altLang="en-US" sz="12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A94FB1-30B1-DF52-19F5-7C24889AB772}"/>
                </a:ext>
              </a:extLst>
            </p:cNvPr>
            <p:cNvSpPr txBox="1"/>
            <p:nvPr/>
          </p:nvSpPr>
          <p:spPr>
            <a:xfrm>
              <a:off x="8612231" y="4534363"/>
              <a:ext cx="12978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product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AAE249C-FA7B-AE1C-39B9-027892C0DE71}"/>
              </a:ext>
            </a:extLst>
          </p:cNvPr>
          <p:cNvCxnSpPr/>
          <p:nvPr/>
        </p:nvCxnSpPr>
        <p:spPr>
          <a:xfrm>
            <a:off x="5430644" y="437874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605B4D-E318-0E00-CC39-15AAC3B249F0}"/>
              </a:ext>
            </a:extLst>
          </p:cNvPr>
          <p:cNvSpPr txBox="1"/>
          <p:nvPr/>
        </p:nvSpPr>
        <p:spPr>
          <a:xfrm>
            <a:off x="5245294" y="923653"/>
            <a:ext cx="1664238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9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63D1B-927F-371C-B576-F9B3F580FBF3}"/>
              </a:ext>
            </a:extLst>
          </p:cNvPr>
          <p:cNvSpPr txBox="1"/>
          <p:nvPr/>
        </p:nvSpPr>
        <p:spPr>
          <a:xfrm>
            <a:off x="1580981" y="4857129"/>
            <a:ext cx="9030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74251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1580981" y="4557356"/>
            <a:ext cx="9030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배송과 관련된</a:t>
            </a:r>
            <a:r>
              <a:rPr lang="en-US" altLang="ko-KR" sz="3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리뷰 점수 제고 방안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3997741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4145378" y="1806911"/>
            <a:ext cx="386407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00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1246</Words>
  <Application>Microsoft Office PowerPoint</Application>
  <PresentationFormat>와이드스크린</PresentationFormat>
  <Paragraphs>178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sang yoon Kim</cp:lastModifiedBy>
  <cp:revision>76</cp:revision>
  <dcterms:created xsi:type="dcterms:W3CDTF">2022-07-11T04:17:28Z</dcterms:created>
  <dcterms:modified xsi:type="dcterms:W3CDTF">2023-12-25T17:12:26Z</dcterms:modified>
</cp:coreProperties>
</file>